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3"/>
  </p:sldMasterIdLst>
  <p:notesMasterIdLst>
    <p:notesMasterId r:id="rId18"/>
  </p:notesMasterIdLst>
  <p:handoutMasterIdLst>
    <p:handoutMasterId r:id="rId19"/>
  </p:handoutMasterIdLst>
  <p:sldIdLst>
    <p:sldId id="283" r:id="rId4"/>
    <p:sldId id="265" r:id="rId5"/>
    <p:sldId id="383" r:id="rId6"/>
    <p:sldId id="381" r:id="rId7"/>
    <p:sldId id="382" r:id="rId8"/>
    <p:sldId id="385" r:id="rId9"/>
    <p:sldId id="392" r:id="rId10"/>
    <p:sldId id="384" r:id="rId11"/>
    <p:sldId id="386" r:id="rId12"/>
    <p:sldId id="389" r:id="rId13"/>
    <p:sldId id="390" r:id="rId14"/>
    <p:sldId id="391" r:id="rId15"/>
    <p:sldId id="38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6D32"/>
    <a:srgbClr val="F3F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DA13C0-22F5-4292-B9D4-B81D7FF444B3}" v="84" dt="2023-10-06T07:43:52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14" y="19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519A0-78CB-4E85-BDD7-0175329041AC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D04B4-5DD0-4898-8F9C-518F62E77AE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92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BDF4F-FAE4-4E7A-B003-7AAF79F14F3C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2FB45-5863-49D1-8926-D42AE452AB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02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sible.com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redhat.com/en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51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Ansible</a:t>
            </a:r>
            <a:r>
              <a:rPr lang="en-US" dirty="0"/>
              <a:t> is a free and open-source configuration management and software automation project developed by </a:t>
            </a:r>
            <a:r>
              <a:rPr lang="en-US" dirty="0">
                <a:hlinkClick r:id="rId4"/>
              </a:rPr>
              <a:t>Red Hat</a:t>
            </a:r>
            <a:r>
              <a:rPr lang="en-US" dirty="0"/>
              <a:t>. It is mostly used in production environments such as in servers for setting them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5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Possibility to configure </a:t>
            </a:r>
            <a:r>
              <a:rPr lang="en-US" dirty="0" err="1"/>
              <a:t>ssh</a:t>
            </a:r>
            <a:r>
              <a:rPr lang="en-US" dirty="0"/>
              <a:t> options such like </a:t>
            </a:r>
            <a:r>
              <a:rPr lang="en-US" dirty="0" err="1"/>
              <a:t>proxyjump</a:t>
            </a:r>
            <a:r>
              <a:rPr lang="en-US" dirty="0"/>
              <a:t> in ansible but to </a:t>
            </a:r>
            <a:r>
              <a:rPr lang="en-US" dirty="0" err="1"/>
              <a:t>reamis</a:t>
            </a:r>
            <a:r>
              <a:rPr lang="en-US" dirty="0"/>
              <a:t> portable, </a:t>
            </a:r>
          </a:p>
          <a:p>
            <a:r>
              <a:rPr lang="en-US" dirty="0" err="1"/>
              <a:t>ProxyJump</a:t>
            </a:r>
            <a:r>
              <a:rPr lang="en-US" dirty="0"/>
              <a:t> should be configured in </a:t>
            </a:r>
            <a:r>
              <a:rPr lang="en-US" dirty="0" err="1"/>
              <a:t>ssh</a:t>
            </a:r>
            <a:r>
              <a:rPr lang="en-US" dirty="0"/>
              <a:t> config 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36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unlike </a:t>
            </a:r>
            <a:r>
              <a:rPr lang="en-US" dirty="0" err="1"/>
              <a:t>github</a:t>
            </a:r>
            <a:r>
              <a:rPr lang="en-US" dirty="0"/>
              <a:t> copilot, Ansible LightSpeed is free.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9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1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23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4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‹nr.›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490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‹nr.›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0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1128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3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60" r:id="rId5"/>
    <p:sldLayoutId id="2147483661" r:id="rId6"/>
    <p:sldLayoutId id="214748366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close-up of a logo&#10;&#10;Description automatically generated">
            <a:extLst>
              <a:ext uri="{FF2B5EF4-FFF2-40B4-BE49-F238E27FC236}">
                <a16:creationId xmlns:a16="http://schemas.microsoft.com/office/drawing/2014/main" id="{A04A840B-C05E-18E5-8CDA-A5ADCCAE00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5" b="11"/>
          <a:stretch/>
        </p:blipFill>
        <p:spPr>
          <a:xfrm>
            <a:off x="0" y="0"/>
            <a:ext cx="12192000" cy="4727575"/>
          </a:xfrm>
        </p:spPr>
      </p:pic>
      <p:sp>
        <p:nvSpPr>
          <p:cNvPr id="9" name="TextBox 8"/>
          <p:cNvSpPr txBox="1"/>
          <p:nvPr/>
        </p:nvSpPr>
        <p:spPr>
          <a:xfrm>
            <a:off x="919756" y="4877862"/>
            <a:ext cx="36207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Frédéric Wautelet</a:t>
            </a:r>
          </a:p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University of Namur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92556" y="4248318"/>
            <a:ext cx="3242044" cy="2609681"/>
          </a:xfrm>
          <a:prstGeom prst="roundRect">
            <a:avLst>
              <a:gd name="adj" fmla="val 9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06560" y="4306103"/>
            <a:ext cx="3014036" cy="1143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chemeClr val="bg1"/>
                </a:solidFill>
                <a:ea typeface="Roboto" panose="02000000000000000000" pitchFamily="2" charset="0"/>
              </a:rPr>
              <a:t>Create Ansible content more efficiently by leveraging artificial intelligence</a:t>
            </a:r>
            <a:endParaRPr lang="en-US" sz="1100" dirty="0">
              <a:solidFill>
                <a:schemeClr val="bg1"/>
              </a:solidFill>
              <a:ea typeface="Roboto Condensed Light" panose="02000000000000000000" pitchFamily="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9817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3: Connect VS Code with Lightspeed.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Navigate to the Ansible icon on the left-hand side, then click Connect.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Log in using your GitHub account and authorize to give it permission.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10</a:t>
            </a:fld>
            <a:endParaRPr lang="en-US"/>
          </a:p>
        </p:txBody>
      </p:sp>
      <p:pic>
        <p:nvPicPr>
          <p:cNvPr id="25" name="Content Placeholder 24" descr="A screenshot of a computer&#10;&#10;Description automatically generated">
            <a:extLst>
              <a:ext uri="{FF2B5EF4-FFF2-40B4-BE49-F238E27FC236}">
                <a16:creationId xmlns:a16="http://schemas.microsoft.com/office/drawing/2014/main" id="{2765F0E8-1BCC-CF9C-CADF-DFF651DBD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6" r="25952"/>
          <a:stretch/>
        </p:blipFill>
        <p:spPr>
          <a:xfrm>
            <a:off x="6236043" y="1447849"/>
            <a:ext cx="4736192" cy="3247719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0DAEEE-0AA0-E821-EE3F-2DC4D049415C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</p:spTree>
    <p:extLst>
      <p:ext uri="{BB962C8B-B14F-4D97-AF65-F5344CB8AC3E}">
        <p14:creationId xmlns:p14="http://schemas.microsoft.com/office/powerpoint/2010/main" val="697512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3: Connect VS Code with Lightspeed.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Navigate to the Ansible icon on the left-hand side, then click Connect.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Log in using your GitHub account and authorize to give it permission.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Read the program terms, then accept it.</a:t>
            </a:r>
            <a:endParaRPr lang="fr-B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11</a:t>
            </a:fld>
            <a:endParaRPr lang="en-US"/>
          </a:p>
        </p:txBody>
      </p:sp>
      <p:pic>
        <p:nvPicPr>
          <p:cNvPr id="7" name="Content Placeholder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906B8BD4-2415-B098-1FE1-04ABCEBF9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2811539"/>
            <a:ext cx="6172200" cy="122539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184961-1098-6DB3-3E17-AB89C46E1988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</p:spTree>
    <p:extLst>
      <p:ext uri="{BB962C8B-B14F-4D97-AF65-F5344CB8AC3E}">
        <p14:creationId xmlns:p14="http://schemas.microsoft.com/office/powerpoint/2010/main" val="425358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3: Connect VS Code with Lightspeed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Navigate to the Ansible icon on the left-hand side, then click Connect.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Log in using your GitHub account and authorize to give it permission.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Read the program terms, then accept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We will be directed to VS Code by clicking Authorize.</a:t>
            </a:r>
            <a:endParaRPr lang="fr-B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12</a:t>
            </a:fld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6D27B02E-C2AA-721B-E0C6-9F97DB02D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1" t="-1" r="28888" b="1717"/>
          <a:stretch/>
        </p:blipFill>
        <p:spPr>
          <a:xfrm>
            <a:off x="5679270" y="1531532"/>
            <a:ext cx="5902475" cy="278743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664E6A-A0B2-52AA-F392-33308D0E8CC9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</p:spTree>
    <p:extLst>
      <p:ext uri="{BB962C8B-B14F-4D97-AF65-F5344CB8AC3E}">
        <p14:creationId xmlns:p14="http://schemas.microsoft.com/office/powerpoint/2010/main" val="3252297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A59883-7C34-14EA-A035-BA59B983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Let’s generate!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70C252-DF8D-7E72-481B-24B55FBB6781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0046B-AF2C-2985-5A21-CB16AAE8C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</a:rPr>
              <a:t>Create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</a:rPr>
              <a:t> a YAML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Define the task only by describing it in the name section.</a:t>
            </a:r>
            <a:endParaRPr lang="fr-BE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Put your cursor at the end of the task description, then press Enter.</a:t>
            </a:r>
            <a:endParaRPr lang="fr-BE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Wait for Lightspeed to generate and a preview of the suggestion will appear.</a:t>
            </a:r>
            <a:endParaRPr lang="fr-BE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Press TAB if you’re fine with the generated task and turn it into active text.</a:t>
            </a:r>
            <a:endParaRPr lang="fr-B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EF7647-2D86-0A02-3A9E-A2FE5C355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13</a:t>
            </a:fld>
            <a:endParaRPr lang="en-US"/>
          </a:p>
        </p:txBody>
      </p:sp>
      <p:pic>
        <p:nvPicPr>
          <p:cNvPr id="6" name="20231005-1418-08.1889473">
            <a:hlinkClick r:id="" action="ppaction://media"/>
            <a:extLst>
              <a:ext uri="{FF2B5EF4-FFF2-40B4-BE49-F238E27FC236}">
                <a16:creationId xmlns:a16="http://schemas.microsoft.com/office/drawing/2014/main" id="{A911369C-CC4C-5D64-9D6B-81B322BCCB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64250" y="757237"/>
            <a:ext cx="6857887" cy="4873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B1806B-4676-37D8-8AE9-E3CFC170B416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</p:spTree>
    <p:extLst>
      <p:ext uri="{BB962C8B-B14F-4D97-AF65-F5344CB8AC3E}">
        <p14:creationId xmlns:p14="http://schemas.microsoft.com/office/powerpoint/2010/main" val="381532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9756" y="1103293"/>
            <a:ext cx="220445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Conclusions</a:t>
            </a:r>
          </a:p>
        </p:txBody>
      </p:sp>
      <p:pic>
        <p:nvPicPr>
          <p:cNvPr id="5" name="Picture Placeholder 4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32B625C-8699-6371-997F-F1CAF8AD5D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" b="1502"/>
          <a:stretch>
            <a:fillRect/>
          </a:stretch>
        </p:blipFill>
        <p:spPr>
          <a:gradFill flip="none" rotWithShape="1">
            <a:gsLst>
              <a:gs pos="0">
                <a:schemeClr val="accent1">
                  <a:lumMod val="89000"/>
                </a:schemeClr>
              </a:gs>
              <a:gs pos="37000">
                <a:schemeClr val="accent1">
                  <a:lumMod val="89000"/>
                </a:schemeClr>
              </a:gs>
              <a:gs pos="64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</p:pic>
      <p:sp>
        <p:nvSpPr>
          <p:cNvPr id="16" name="Rectangle 15"/>
          <p:cNvSpPr/>
          <p:nvPr/>
        </p:nvSpPr>
        <p:spPr>
          <a:xfrm>
            <a:off x="6911179" y="2476688"/>
            <a:ext cx="4252121" cy="1394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Other AI tools that are not specifically designed to generate Ansible code struggle to generate code that respects Ansible best practices.</a:t>
            </a:r>
          </a:p>
          <a:p>
            <a:pPr>
              <a:lnSpc>
                <a:spcPct val="130000"/>
              </a:lnSpc>
            </a:pPr>
            <a:endParaRPr lang="en-US" sz="11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As users continue to use Ansible Lightspeed, model recommendations will continually improve based on the additional data available for artificial intelligence models.</a:t>
            </a:r>
          </a:p>
        </p:txBody>
      </p:sp>
      <p:sp>
        <p:nvSpPr>
          <p:cNvPr id="18" name="Oval 17"/>
          <p:cNvSpPr/>
          <p:nvPr/>
        </p:nvSpPr>
        <p:spPr>
          <a:xfrm>
            <a:off x="6941714" y="4463901"/>
            <a:ext cx="574159" cy="5741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1"/>
              </a:solidFill>
              <a:ea typeface="Roboto Condensed Light" panose="02000000000000000000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29923" y="4484753"/>
            <a:ext cx="3433820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The tool is promising and offers a significant productivity boost.</a:t>
            </a:r>
          </a:p>
        </p:txBody>
      </p:sp>
      <p:sp>
        <p:nvSpPr>
          <p:cNvPr id="20" name="Oval 19"/>
          <p:cNvSpPr/>
          <p:nvPr/>
        </p:nvSpPr>
        <p:spPr>
          <a:xfrm>
            <a:off x="6941714" y="5220990"/>
            <a:ext cx="574159" cy="5741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1"/>
              </a:solidFill>
              <a:ea typeface="Roboto Condensed Light" panose="02000000000000000000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29923" y="5241842"/>
            <a:ext cx="3433820" cy="51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Ansible Lightspeed is still available free of charge to all Ansible users.</a:t>
            </a:r>
          </a:p>
        </p:txBody>
      </p:sp>
      <p:sp>
        <p:nvSpPr>
          <p:cNvPr id="22" name="Freeform 12"/>
          <p:cNvSpPr>
            <a:spLocks noEditPoints="1"/>
          </p:cNvSpPr>
          <p:nvPr/>
        </p:nvSpPr>
        <p:spPr bwMode="auto">
          <a:xfrm>
            <a:off x="7167517" y="5409815"/>
            <a:ext cx="122551" cy="196506"/>
          </a:xfrm>
          <a:custGeom>
            <a:avLst/>
            <a:gdLst>
              <a:gd name="T0" fmla="*/ 100 w 200"/>
              <a:gd name="T1" fmla="*/ 0 h 320"/>
              <a:gd name="T2" fmla="*/ 0 w 200"/>
              <a:gd name="T3" fmla="*/ 100 h 320"/>
              <a:gd name="T4" fmla="*/ 100 w 200"/>
              <a:gd name="T5" fmla="*/ 320 h 320"/>
              <a:gd name="T6" fmla="*/ 200 w 200"/>
              <a:gd name="T7" fmla="*/ 100 h 320"/>
              <a:gd name="T8" fmla="*/ 100 w 200"/>
              <a:gd name="T9" fmla="*/ 0 h 320"/>
              <a:gd name="T10" fmla="*/ 100 w 200"/>
              <a:gd name="T11" fmla="*/ 155 h 320"/>
              <a:gd name="T12" fmla="*/ 46 w 200"/>
              <a:gd name="T13" fmla="*/ 101 h 320"/>
              <a:gd name="T14" fmla="*/ 100 w 200"/>
              <a:gd name="T15" fmla="*/ 47 h 320"/>
              <a:gd name="T16" fmla="*/ 154 w 200"/>
              <a:gd name="T17" fmla="*/ 101 h 320"/>
              <a:gd name="T18" fmla="*/ 100 w 200"/>
              <a:gd name="T19" fmla="*/ 155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32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95"/>
                  <a:pt x="100" y="320"/>
                  <a:pt x="100" y="320"/>
                </a:cubicBezTo>
                <a:cubicBezTo>
                  <a:pt x="100" y="320"/>
                  <a:pt x="200" y="195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00" y="155"/>
                </a:moveTo>
                <a:cubicBezTo>
                  <a:pt x="70" y="155"/>
                  <a:pt x="46" y="131"/>
                  <a:pt x="46" y="101"/>
                </a:cubicBezTo>
                <a:cubicBezTo>
                  <a:pt x="46" y="71"/>
                  <a:pt x="70" y="47"/>
                  <a:pt x="100" y="47"/>
                </a:cubicBezTo>
                <a:cubicBezTo>
                  <a:pt x="130" y="47"/>
                  <a:pt x="154" y="71"/>
                  <a:pt x="154" y="101"/>
                </a:cubicBezTo>
                <a:cubicBezTo>
                  <a:pt x="154" y="131"/>
                  <a:pt x="130" y="155"/>
                  <a:pt x="100" y="1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3" name="Freeform 40"/>
          <p:cNvSpPr>
            <a:spLocks noEditPoints="1"/>
          </p:cNvSpPr>
          <p:nvPr/>
        </p:nvSpPr>
        <p:spPr bwMode="auto">
          <a:xfrm>
            <a:off x="7117861" y="4638683"/>
            <a:ext cx="221862" cy="223974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29226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9756" y="1103293"/>
            <a:ext cx="3127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What is Ansible?</a:t>
            </a:r>
          </a:p>
        </p:txBody>
      </p:sp>
      <p:sp>
        <p:nvSpPr>
          <p:cNvPr id="6" name="Oval 5"/>
          <p:cNvSpPr/>
          <p:nvPr/>
        </p:nvSpPr>
        <p:spPr>
          <a:xfrm>
            <a:off x="1028700" y="2514600"/>
            <a:ext cx="680484" cy="6804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026041" y="5110716"/>
            <a:ext cx="680484" cy="6804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26041" y="3804976"/>
            <a:ext cx="680484" cy="68048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83266" y="2478585"/>
            <a:ext cx="3790213" cy="734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Origin and Creator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Created by Michael </a:t>
            </a:r>
            <a:r>
              <a:rPr lang="en-US" sz="11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DeHaan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in 2012.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Acquired by RedHat in 2015 and later by IBM in 2018.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83266" y="3776643"/>
            <a:ext cx="3790213" cy="954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Simplicity and Efficiency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Simple and user-friendly interface.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It excels in managing various IT resources, including servers, networks, users, software, and security settings.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83266" y="5073437"/>
            <a:ext cx="3790213" cy="954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Agentless &amp; SSH-Based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No need to install an agent on managed resources.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Requires only SSH connection and minimal Python installation.</a:t>
            </a:r>
          </a:p>
        </p:txBody>
      </p:sp>
      <p:sp>
        <p:nvSpPr>
          <p:cNvPr id="16" name="Oval 15"/>
          <p:cNvSpPr/>
          <p:nvPr/>
        </p:nvSpPr>
        <p:spPr>
          <a:xfrm>
            <a:off x="6267005" y="2524347"/>
            <a:ext cx="680484" cy="6804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24231" y="2478585"/>
            <a:ext cx="3790213" cy="954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Versatility in HPC Clusters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Can be used to set up Linux or Windows workstations.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Can be used to configure identical user environments on several HPC clusters.</a:t>
            </a:r>
          </a:p>
        </p:txBody>
      </p:sp>
      <p:sp>
        <p:nvSpPr>
          <p:cNvPr id="18" name="Oval 17"/>
          <p:cNvSpPr/>
          <p:nvPr/>
        </p:nvSpPr>
        <p:spPr>
          <a:xfrm>
            <a:off x="6267005" y="5110716"/>
            <a:ext cx="680484" cy="68048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24230" y="3777842"/>
            <a:ext cx="3790213" cy="734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Idempotence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Ansible's modules are idempotent, ensuring consistent results even with multiple executions.</a:t>
            </a:r>
          </a:p>
        </p:txBody>
      </p:sp>
      <p:sp>
        <p:nvSpPr>
          <p:cNvPr id="20" name="Oval 19"/>
          <p:cNvSpPr/>
          <p:nvPr/>
        </p:nvSpPr>
        <p:spPr>
          <a:xfrm>
            <a:off x="6267005" y="3804976"/>
            <a:ext cx="680484" cy="68048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24229" y="5075153"/>
            <a:ext cx="3790213" cy="954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Beyond Configuration Management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Ansible has now evolved to handle DevOps tasks.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Automate Continuous Integration (CI), Continuous Deployment (CD), and provisioning processes.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</a:t>
            </a:fld>
            <a:endParaRPr lang="en-US"/>
          </a:p>
        </p:txBody>
      </p:sp>
      <p:sp>
        <p:nvSpPr>
          <p:cNvPr id="3" name="Shape 2525">
            <a:extLst>
              <a:ext uri="{FF2B5EF4-FFF2-40B4-BE49-F238E27FC236}">
                <a16:creationId xmlns:a16="http://schemas.microsoft.com/office/drawing/2014/main" id="{CF76D38B-B49A-8578-F00A-8A49020E3521}"/>
              </a:ext>
            </a:extLst>
          </p:cNvPr>
          <p:cNvSpPr/>
          <p:nvPr/>
        </p:nvSpPr>
        <p:spPr>
          <a:xfrm>
            <a:off x="1229278" y="271517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2">
              <a:lumMod val="9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Shape 2679">
            <a:extLst>
              <a:ext uri="{FF2B5EF4-FFF2-40B4-BE49-F238E27FC236}">
                <a16:creationId xmlns:a16="http://schemas.microsoft.com/office/drawing/2014/main" id="{81DB55DE-9E02-A17D-B352-03840625DFDA}"/>
              </a:ext>
            </a:extLst>
          </p:cNvPr>
          <p:cNvSpPr/>
          <p:nvPr/>
        </p:nvSpPr>
        <p:spPr>
          <a:xfrm>
            <a:off x="1229278" y="4018251"/>
            <a:ext cx="279328" cy="253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chemeClr val="bg2">
              <a:lumMod val="9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hape 2932">
            <a:extLst>
              <a:ext uri="{FF2B5EF4-FFF2-40B4-BE49-F238E27FC236}">
                <a16:creationId xmlns:a16="http://schemas.microsoft.com/office/drawing/2014/main" id="{D6388975-BC14-F150-DE0E-6A75A274BFAD}"/>
              </a:ext>
            </a:extLst>
          </p:cNvPr>
          <p:cNvSpPr/>
          <p:nvPr/>
        </p:nvSpPr>
        <p:spPr>
          <a:xfrm>
            <a:off x="1220780" y="5337385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F3F3F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Shape 2680">
            <a:extLst>
              <a:ext uri="{FF2B5EF4-FFF2-40B4-BE49-F238E27FC236}">
                <a16:creationId xmlns:a16="http://schemas.microsoft.com/office/drawing/2014/main" id="{FDE25716-FEAF-3BF2-B425-A9EF8F2A58F8}"/>
              </a:ext>
            </a:extLst>
          </p:cNvPr>
          <p:cNvSpPr/>
          <p:nvPr/>
        </p:nvSpPr>
        <p:spPr>
          <a:xfrm>
            <a:off x="6467583" y="272492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F3F3F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Shape 2785">
            <a:extLst>
              <a:ext uri="{FF2B5EF4-FFF2-40B4-BE49-F238E27FC236}">
                <a16:creationId xmlns:a16="http://schemas.microsoft.com/office/drawing/2014/main" id="{0226D504-52E9-E453-746D-940085D65874}"/>
              </a:ext>
            </a:extLst>
          </p:cNvPr>
          <p:cNvSpPr/>
          <p:nvPr/>
        </p:nvSpPr>
        <p:spPr>
          <a:xfrm>
            <a:off x="6467583" y="5337385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F3F3F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" name="Shape 2843">
            <a:extLst>
              <a:ext uri="{FF2B5EF4-FFF2-40B4-BE49-F238E27FC236}">
                <a16:creationId xmlns:a16="http://schemas.microsoft.com/office/drawing/2014/main" id="{5F894E75-1CB8-0A0C-1EB3-C396AA2D3A6D}"/>
              </a:ext>
            </a:extLst>
          </p:cNvPr>
          <p:cNvSpPr/>
          <p:nvPr/>
        </p:nvSpPr>
        <p:spPr>
          <a:xfrm>
            <a:off x="6467583" y="401825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F3F3F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15456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5AC496-0240-16EF-12FB-9ACE1F30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Ansible installation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7BE56B-1986-8CA7-2D34-06E653EBB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Debian based distro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apt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update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apt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-y upgrade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apt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install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-y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build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-essential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libssl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-dev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libffi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-dev python3-dev python3-pip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pip3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install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ansible --user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RedHat based distro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yum install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epel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-release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yum install python3-pip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pip3 install -U pip –upgrade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pip3 install ansible --user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fr-BE" sz="2000" dirty="0">
              <a:solidFill>
                <a:schemeClr val="accent6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D2864F-462E-8732-84E4-A0C69BEA4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Only available on Linux or MacOS.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Installation in user space or using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fr-B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A60322-F726-4D3F-3BE7-3DC370CB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E55C9-1BD9-2D87-5830-98969299830A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5B6EECC-C07F-1D9F-43B1-1D7ABC719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pip3 install ansible --user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862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3D61-0BA8-F469-C1D6-82FA0AD2B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Custom installation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pic>
        <p:nvPicPr>
          <p:cNvPr id="6" name="20231004-1305-08.9520330">
            <a:hlinkClick r:id="" action="ppaction://media"/>
            <a:extLst>
              <a:ext uri="{FF2B5EF4-FFF2-40B4-BE49-F238E27FC236}">
                <a16:creationId xmlns:a16="http://schemas.microsoft.com/office/drawing/2014/main" id="{965708C7-5775-2ACF-3573-4CA480874E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3188" y="1304924"/>
            <a:ext cx="6648586" cy="456406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C1C3D-38A1-B3ED-1544-DD0E214BE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079" y="2057399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If you need a specific version or if you need to install multiple Ansible versions.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In a Python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Using pip.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Steps to install: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Create Python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Install Ansible using pip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Check version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Exit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Activate the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to use Ansible.</a:t>
            </a:r>
          </a:p>
          <a:p>
            <a:endParaRPr lang="fr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F3818-31B9-5AB3-A86E-B11B6E1B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02439-19E4-D7B6-1B47-2BDB23D17767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</p:spTree>
    <p:extLst>
      <p:ext uri="{BB962C8B-B14F-4D97-AF65-F5344CB8AC3E}">
        <p14:creationId xmlns:p14="http://schemas.microsoft.com/office/powerpoint/2010/main" val="259506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606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2F07-F811-6159-2848-DE6529FD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Ansible Inventory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CEE6-6887-FF67-9329-69F99B455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List of managed hosts that Ansible configures.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Hosts can be grouped.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Use client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ssh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config.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Useful for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ProxyJump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Possibility of more complex setup.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Hosts in multiple groups.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parent/child relationships among groups.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Ranges of hosts.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And more…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fr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98FD0-B8BD-5F68-9A16-578C2E98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6D3B63B-CAE7-0ED5-30C5-B674A4D0C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3188" y="1436658"/>
            <a:ext cx="6172200" cy="397515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0B205A-72AC-3D1E-0AE7-A8C3B4AB2995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</p:spTree>
    <p:extLst>
      <p:ext uri="{BB962C8B-B14F-4D97-AF65-F5344CB8AC3E}">
        <p14:creationId xmlns:p14="http://schemas.microsoft.com/office/powerpoint/2010/main" val="137915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5574-9B73-4B29-7AD8-C0576D95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Anatomy of an 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Ansible playbook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8503C-25B3-F289-7A69-6DC1BB6BB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Playbooks are written in YAML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>
                <a:solidFill>
                  <a:schemeClr val="accent6">
                    <a:lumMod val="50000"/>
                  </a:schemeClr>
                </a:solidFill>
              </a:rPr>
              <a:t>Structure: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</a:rPr>
              <a:t>playbook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</a:rPr>
              <a:t> –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</a:rPr>
              <a:t>plays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</a:rPr>
              <a:t> –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</a:rPr>
              <a:t>tasks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Play: Contains a list of tasks to be performed on the hosts.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Hosts: Specifies the target hosts or groups where tasks will be executed.</a:t>
            </a:r>
            <a:endParaRPr lang="fr-BE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Tasks: he smallest unit of action you can automate. Use Ansible Modules.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Ansible modules are predefined scripts for specific tasks like file manipulation, package installation, or service management.</a:t>
            </a:r>
            <a:endParaRPr lang="fr-B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0BFD0-6BF3-A537-D1DE-BA77E444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</a:t>
            </a:fld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C2A3BD0-8181-144D-CAEF-E47EF29FE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3"/>
          <a:stretch/>
        </p:blipFill>
        <p:spPr>
          <a:xfrm>
            <a:off x="5183188" y="1610604"/>
            <a:ext cx="6172200" cy="3811588"/>
          </a:xfrm>
          <a:prstGeom prst="rect">
            <a:avLst/>
          </a:prstGeom>
          <a:ln w="25400">
            <a:solidFill>
              <a:srgbClr val="DB6D3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78A01B-286D-E932-F22E-3046D82DF559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</p:spTree>
    <p:extLst>
      <p:ext uri="{BB962C8B-B14F-4D97-AF65-F5344CB8AC3E}">
        <p14:creationId xmlns:p14="http://schemas.microsoft.com/office/powerpoint/2010/main" val="1749004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B5CE8F-98AB-0BFD-15BA-D26221C6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My first 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Ansible play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93C435D-7FD4-EA21-0FA0-4DB0F2D7B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155561"/>
            <a:ext cx="6172200" cy="453735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75C3BB-AE60-8908-47B3-B2B18D6B1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Install several Python libraries on my workstation.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If I re-run this play, nothing will be changed.</a:t>
            </a:r>
            <a:endParaRPr lang="fr-B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0E07C-5401-4C68-2DF0-7927644D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BE6BC-4044-52C6-2517-530713AA056E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</p:spTree>
    <p:extLst>
      <p:ext uri="{BB962C8B-B14F-4D97-AF65-F5344CB8AC3E}">
        <p14:creationId xmlns:p14="http://schemas.microsoft.com/office/powerpoint/2010/main" val="2281326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A9025B-BAC6-CDC7-CDC9-0BBF0D62E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What is Ansible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Lighspeed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?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16E3D5-F1BB-029B-8A26-403C2B310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VSCODE extension.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Use natural language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</a:rPr>
              <a:t>Reads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</a:rPr>
              <a:t>task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</a:rPr>
              <a:t> description in plain English.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</a:rPr>
              <a:t>Generate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</a:rPr>
              <a:t> Ansible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 err="1">
                <a:solidFill>
                  <a:schemeClr val="accent6">
                    <a:lumMod val="50000"/>
                  </a:schemeClr>
                </a:solidFill>
              </a:rPr>
              <a:t>Require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</a:rPr>
              <a:t> a GitHub </a:t>
            </a:r>
            <a:r>
              <a:rPr lang="fr-BE" dirty="0" err="1">
                <a:solidFill>
                  <a:schemeClr val="accent6">
                    <a:lumMod val="50000"/>
                  </a:schemeClr>
                </a:solidFill>
              </a:rPr>
              <a:t>account</a:t>
            </a:r>
            <a:r>
              <a:rPr lang="fr-BE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85D26-E312-F19D-8285-B4957A548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Placeholder 6" descr="A close-up of a logo&#10;&#10;Description automatically generated">
            <a:extLst>
              <a:ext uri="{FF2B5EF4-FFF2-40B4-BE49-F238E27FC236}">
                <a16:creationId xmlns:a16="http://schemas.microsoft.com/office/drawing/2014/main" id="{442B2E93-10AC-8EC0-EF48-958224D65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7" t="24625" r="25818" b="-6"/>
          <a:stretch/>
        </p:blipFill>
        <p:spPr>
          <a:xfrm>
            <a:off x="5733534" y="843614"/>
            <a:ext cx="5732347" cy="460159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4F002-A9D8-C77E-C2B3-CEF1C81A1D5C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</p:spTree>
    <p:extLst>
      <p:ext uri="{BB962C8B-B14F-4D97-AF65-F5344CB8AC3E}">
        <p14:creationId xmlns:p14="http://schemas.microsoft.com/office/powerpoint/2010/main" val="184476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1: install VS Code extension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052DC392-10B6-E65D-048C-F01C2A007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2035108"/>
            <a:ext cx="6172200" cy="277825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Search Ansible on the marketplace.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Install the official extension by Red Hat.</a:t>
            </a:r>
            <a:endParaRPr lang="fr-B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F6A609-366F-5530-0E3F-F4794E6B9B22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</p:spTree>
    <p:extLst>
      <p:ext uri="{BB962C8B-B14F-4D97-AF65-F5344CB8AC3E}">
        <p14:creationId xmlns:p14="http://schemas.microsoft.com/office/powerpoint/2010/main" val="1952561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SC_Presentation_Full_2020.potx" id="{742BF3E0-145D-4861-BBF2-4767D7BEDFF0}" vid="{279E4DF6-C1A3-4B33-9CB7-7D12E97CC5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B1C7C458E8EA47B420231A8D0A1FCA" ma:contentTypeVersion="5" ma:contentTypeDescription="Crée un document." ma:contentTypeScope="" ma:versionID="166c519a6572dd65d93ebd4203eb1607">
  <xsd:schema xmlns:xsd="http://www.w3.org/2001/XMLSchema" xmlns:xs="http://www.w3.org/2001/XMLSchema" xmlns:p="http://schemas.microsoft.com/office/2006/metadata/properties" xmlns:ns2="254d7edd-e772-4a4c-aee0-0ac91bf9cc90" targetNamespace="http://schemas.microsoft.com/office/2006/metadata/properties" ma:root="true" ma:fieldsID="889f0bfd23709a5a4e869a7498e1d04d" ns2:_="">
    <xsd:import namespace="254d7edd-e772-4a4c-aee0-0ac91bf9cc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4d7edd-e772-4a4c-aee0-0ac91bf9cc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2E5C67-75CE-4120-849B-06464EE99B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4d7edd-e772-4a4c-aee0-0ac91bf9cc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1C82D52-82F2-4997-B857-BA95A463DF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VSC_Presentation_Full_2020</Template>
  <TotalTime>463</TotalTime>
  <Words>875</Words>
  <Application>Microsoft Office PowerPoint</Application>
  <PresentationFormat>Breedbeeld</PresentationFormat>
  <Paragraphs>138</Paragraphs>
  <Slides>14</Slides>
  <Notes>4</Notes>
  <HiddenSlides>0</HiddenSlides>
  <MMClips>2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5" baseType="lpstr">
      <vt:lpstr>Office Theme</vt:lpstr>
      <vt:lpstr>PowerPoint-presentatie</vt:lpstr>
      <vt:lpstr>PowerPoint-presentatie</vt:lpstr>
      <vt:lpstr>Ansible installation</vt:lpstr>
      <vt:lpstr>Custom installation</vt:lpstr>
      <vt:lpstr>Ansible Inventory</vt:lpstr>
      <vt:lpstr>Anatomy of an  Ansible playbook</vt:lpstr>
      <vt:lpstr>My first  Ansible play</vt:lpstr>
      <vt:lpstr>What is Ansible Lighspeed?</vt:lpstr>
      <vt:lpstr>Step 1: install VS Code extension</vt:lpstr>
      <vt:lpstr>Step 3: Connect VS Code with Lightspeed.</vt:lpstr>
      <vt:lpstr>Step 3: Connect VS Code with Lightspeed.</vt:lpstr>
      <vt:lpstr>Step 3: Connect VS Code with Lightspeed</vt:lpstr>
      <vt:lpstr>Let’s generate!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Frédéric Wautelet</dc:creator>
  <cp:lastModifiedBy>Frédéric Wautelet</cp:lastModifiedBy>
  <cp:revision>2</cp:revision>
  <dcterms:created xsi:type="dcterms:W3CDTF">2023-10-04T08:39:24Z</dcterms:created>
  <dcterms:modified xsi:type="dcterms:W3CDTF">2023-10-06T15:47:00Z</dcterms:modified>
</cp:coreProperties>
</file>